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305" r:id="rId3"/>
    <p:sldId id="304" r:id="rId4"/>
    <p:sldId id="306" r:id="rId5"/>
    <p:sldId id="310" r:id="rId6"/>
    <p:sldId id="274" r:id="rId7"/>
    <p:sldId id="262" r:id="rId8"/>
    <p:sldId id="311" r:id="rId9"/>
    <p:sldId id="312" r:id="rId10"/>
    <p:sldId id="313" r:id="rId11"/>
    <p:sldId id="308" r:id="rId12"/>
    <p:sldId id="314" r:id="rId13"/>
    <p:sldId id="267" r:id="rId14"/>
    <p:sldId id="268" r:id="rId15"/>
    <p:sldId id="276" r:id="rId16"/>
    <p:sldId id="277" r:id="rId17"/>
    <p:sldId id="278" r:id="rId18"/>
    <p:sldId id="279" r:id="rId19"/>
    <p:sldId id="283" r:id="rId20"/>
    <p:sldId id="294" r:id="rId21"/>
    <p:sldId id="295" r:id="rId22"/>
    <p:sldId id="296" r:id="rId23"/>
    <p:sldId id="298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CC33"/>
    <a:srgbClr val="FEF202"/>
    <a:srgbClr val="65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371AD-A34D-4490-A258-6D1966206E40}" type="datetimeFigureOut">
              <a:rPr lang="th-TH" smtClean="0"/>
              <a:t>20/11/68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FE9CC-1DFF-4C16-A290-253D4B4DC7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653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0AA2-9FA4-0345-9E9C-D693D49208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8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A2F41-679B-429E-A625-8B1146D39C5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24435-5DA4-4772-9CEA-8599021C9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1F74AE2-C4F5-462F-A463-1D2E56E9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1" y="123361"/>
              <a:ext cx="1080000" cy="49602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C1B08B4-E66D-4F94-B2F7-0EB591DB6BF6}"/>
                </a:ext>
              </a:extLst>
            </p:cNvPr>
            <p:cNvSpPr txBox="1">
              <a:spLocks/>
            </p:cNvSpPr>
            <p:nvPr/>
          </p:nvSpPr>
          <p:spPr>
            <a:xfrm>
              <a:off x="1012306" y="5998248"/>
              <a:ext cx="10889260" cy="859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OFFICE OF COMPUTER SERVICES</a:t>
              </a:r>
              <a:r>
                <a:rPr lang="th-TH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- KU</a:t>
              </a:r>
              <a:endParaRPr lang="th-TH" sz="54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endParaRPr>
            </a:p>
          </p:txBody>
        </p:sp>
      </p:grpSp>
      <p:sp>
        <p:nvSpPr>
          <p:cNvPr id="2" name="กล่องข้อความ 16">
            <a:extLst>
              <a:ext uri="{FF2B5EF4-FFF2-40B4-BE49-F238E27FC236}">
                <a16:creationId xmlns:a16="http://schemas.microsoft.com/office/drawing/2014/main" id="{42DECA67-B8D4-E96B-EE0F-299DC5674F7A}"/>
              </a:ext>
            </a:extLst>
          </p:cNvPr>
          <p:cNvSpPr txBox="1"/>
          <p:nvPr/>
        </p:nvSpPr>
        <p:spPr>
          <a:xfrm>
            <a:off x="1012305" y="864825"/>
            <a:ext cx="10616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Ozone X" panose="02000506090000020004" pitchFamily="2" charset="-34"/>
                <a:cs typeface="DB Ozone X" panose="02000506090000020004" pitchFamily="2" charset="-34"/>
              </a:rPr>
              <a:t>ยกระดับหน่วยธุรการทั่วไปและหน่วยอาคารฯ</a:t>
            </a:r>
          </a:p>
          <a:p>
            <a:pPr algn="ctr"/>
            <a:r>
              <a:rPr lang="th-TH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Ozone X" panose="02000506090000020004" pitchFamily="2" charset="-34"/>
                <a:cs typeface="DB Ozone X" panose="02000506090000020004" pitchFamily="2" charset="-34"/>
              </a:rPr>
              <a:t>ด้วยเทคโนโลยีสารสนเทศ สร้างคุณค่าการบริการ</a:t>
            </a:r>
          </a:p>
        </p:txBody>
      </p:sp>
      <p:sp>
        <p:nvSpPr>
          <p:cNvPr id="6" name="กล่องข้อความ 16">
            <a:extLst>
              <a:ext uri="{FF2B5EF4-FFF2-40B4-BE49-F238E27FC236}">
                <a16:creationId xmlns:a16="http://schemas.microsoft.com/office/drawing/2014/main" id="{6C4337D5-8FD9-C80C-706F-48BDB8DDBA60}"/>
              </a:ext>
            </a:extLst>
          </p:cNvPr>
          <p:cNvSpPr txBox="1"/>
          <p:nvPr/>
        </p:nvSpPr>
        <p:spPr>
          <a:xfrm>
            <a:off x="6521570" y="4176544"/>
            <a:ext cx="5897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Ozone X" panose="02000506090000020004" pitchFamily="2" charset="-34"/>
                <a:cs typeface="DB Ozone X" panose="02000506090000020004" pitchFamily="2" charset="-34"/>
              </a:rPr>
              <a:t>งานบริหารและธุรการ</a:t>
            </a:r>
          </a:p>
          <a:p>
            <a:pPr algn="ctr"/>
            <a:r>
              <a:rPr lang="th-TH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Ozone X" panose="02000506090000020004" pitchFamily="2" charset="-34"/>
                <a:cs typeface="DB Ozone X" panose="02000506090000020004" pitchFamily="2" charset="-34"/>
              </a:rPr>
              <a:t>20 พฤศจิกายน 2568</a:t>
            </a:r>
          </a:p>
        </p:txBody>
      </p:sp>
    </p:spTree>
    <p:extLst>
      <p:ext uri="{BB962C8B-B14F-4D97-AF65-F5344CB8AC3E}">
        <p14:creationId xmlns:p14="http://schemas.microsoft.com/office/powerpoint/2010/main" val="25075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58750-FB00-9E4E-D925-24BFB25A9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E72CF7-B4AA-3E8D-1004-8D40BB55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905873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 </a:t>
            </a:r>
            <a: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Google form </a:t>
            </a:r>
            <a:b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ช่วยในงานฯ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911867-7B8B-1280-5131-EDE36F254A9B}"/>
              </a:ext>
            </a:extLst>
          </p:cNvPr>
          <p:cNvSpPr txBox="1">
            <a:spLocks/>
          </p:cNvSpPr>
          <p:nvPr/>
        </p:nvSpPr>
        <p:spPr>
          <a:xfrm>
            <a:off x="496549" y="1843137"/>
            <a:ext cx="5352159" cy="17195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th-TH" sz="3200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แบบประเมินความพึงพอใจอาคารสถานที่ สำนักบริการคอมพิวเตอร์ บริเวณชั้น 1 </a:t>
            </a:r>
            <a:br>
              <a:rPr lang="th-TH" sz="3200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และพื้นที่โดยรอบ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B6051-F418-8718-F5D4-EBCE9FD0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313" y="313563"/>
            <a:ext cx="3476446" cy="5684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91ACD-7D46-80BD-5548-9A07DCCE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20" r="6607"/>
          <a:stretch>
            <a:fillRect/>
          </a:stretch>
        </p:blipFill>
        <p:spPr>
          <a:xfrm>
            <a:off x="9190276" y="313563"/>
            <a:ext cx="2876206" cy="45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B3470-6642-E17A-3BAC-9A386CDA2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385B63D-C87B-2F6E-6A69-5D199C3956CA}"/>
              </a:ext>
            </a:extLst>
          </p:cNvPr>
          <p:cNvSpPr txBox="1">
            <a:spLocks/>
          </p:cNvSpPr>
          <p:nvPr/>
        </p:nvSpPr>
        <p:spPr>
          <a:xfrm>
            <a:off x="464477" y="358422"/>
            <a:ext cx="10779965" cy="12374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 </a:t>
            </a:r>
            <a:r>
              <a:rPr lang="th-TH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AI </a:t>
            </a:r>
            <a:r>
              <a:rPr lang="th-TH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 ความรู้ที่ได้รับจากการอบรม/สัมมนา และ อื่น ๆ เช่น </a:t>
            </a:r>
            <a:r>
              <a:rPr lang="en-US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ChatGPT, Canva, </a:t>
            </a:r>
            <a:r>
              <a:rPr lang="en-US" sz="3600" b="1" dirty="0" err="1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gemini</a:t>
            </a:r>
            <a:endParaRPr lang="en-US" sz="40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78C8F-329E-2528-F041-2FF308D4E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323" y="5750837"/>
            <a:ext cx="1629207" cy="748742"/>
          </a:xfrm>
          <a:prstGeom prst="rect">
            <a:avLst/>
          </a:prstGeom>
        </p:spPr>
      </p:pic>
      <p:pic>
        <p:nvPicPr>
          <p:cNvPr id="1026" name="Picture 2" descr="ไม่มีคำอธิบายรูปภาพ">
            <a:extLst>
              <a:ext uri="{FF2B5EF4-FFF2-40B4-BE49-F238E27FC236}">
                <a16:creationId xmlns:a16="http://schemas.microsoft.com/office/drawing/2014/main" id="{7C45E83C-AA11-A0FF-397C-64423B0C1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7" y="1711329"/>
            <a:ext cx="1653677" cy="23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ไม่มีคำอธิบายรูปภาพ">
            <a:extLst>
              <a:ext uri="{FF2B5EF4-FFF2-40B4-BE49-F238E27FC236}">
                <a16:creationId xmlns:a16="http://schemas.microsoft.com/office/drawing/2014/main" id="{B7AFDD86-0C8C-9146-A546-DEDF49E4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41" y="1711329"/>
            <a:ext cx="1653677" cy="23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ไม่มีคำอธิบายรูปภาพ">
            <a:extLst>
              <a:ext uri="{FF2B5EF4-FFF2-40B4-BE49-F238E27FC236}">
                <a16:creationId xmlns:a16="http://schemas.microsoft.com/office/drawing/2014/main" id="{3AA8BA3B-735B-DDB6-992F-3B94E2E1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40" y="4178552"/>
            <a:ext cx="1641141" cy="231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ไม่มีคำอธิบายรูปภาพ">
            <a:extLst>
              <a:ext uri="{FF2B5EF4-FFF2-40B4-BE49-F238E27FC236}">
                <a16:creationId xmlns:a16="http://schemas.microsoft.com/office/drawing/2014/main" id="{036F1B6A-00BF-07D7-C283-559DF2C6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06" y="1711329"/>
            <a:ext cx="1662064" cy="23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ไม่มีคำอธิบายรูปภาพ">
            <a:extLst>
              <a:ext uri="{FF2B5EF4-FFF2-40B4-BE49-F238E27FC236}">
                <a16:creationId xmlns:a16="http://schemas.microsoft.com/office/drawing/2014/main" id="{2B61D298-3E38-F2B8-05B5-D8BE927C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6" y="4158785"/>
            <a:ext cx="1637819" cy="234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ไม่มีคำอธิบายรูปภาพ">
            <a:extLst>
              <a:ext uri="{FF2B5EF4-FFF2-40B4-BE49-F238E27FC236}">
                <a16:creationId xmlns:a16="http://schemas.microsoft.com/office/drawing/2014/main" id="{5F888920-4694-B5F6-5A7C-2A74EB7FD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5" b="30714"/>
          <a:stretch>
            <a:fillRect/>
          </a:stretch>
        </p:blipFill>
        <p:spPr bwMode="auto">
          <a:xfrm>
            <a:off x="5810623" y="1711329"/>
            <a:ext cx="3466568" cy="22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อาจเป็นรูปภาพของ ข้อความพูดว่า &quot;OCS Go Green RECYCLE กระป๋องอล กระป๋องอลูมิเนียม MD G G เพื่อปลูกผักสวนครัว/กำกระเป๋า/ เครัว/ เพื่อป ลูก ผักสว สั่งบริจาคทำประโยชน์ โยชน์ สัง ส่งบริจาคทำประ ทำ ประ&quot;">
            <a:extLst>
              <a:ext uri="{FF2B5EF4-FFF2-40B4-BE49-F238E27FC236}">
                <a16:creationId xmlns:a16="http://schemas.microsoft.com/office/drawing/2014/main" id="{F537D4C9-9D0C-8832-BB81-836791A1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06" y="4158784"/>
            <a:ext cx="1629207" cy="230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9C83FC-F9F3-8AF7-2F5E-2F56499ED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0623" y="4220412"/>
            <a:ext cx="3543405" cy="1852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1A62C-1E3E-440C-F749-3C7BC4592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152" y="2592124"/>
            <a:ext cx="1910371" cy="19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24108-9E6D-3EF0-9F89-FD369933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8423C12-827A-5475-34BC-B6710385752F}"/>
              </a:ext>
            </a:extLst>
          </p:cNvPr>
          <p:cNvSpPr txBox="1">
            <a:spLocks/>
          </p:cNvSpPr>
          <p:nvPr/>
        </p:nvSpPr>
        <p:spPr>
          <a:xfrm>
            <a:off x="675914" y="979198"/>
            <a:ext cx="10779965" cy="38579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 </a:t>
            </a:r>
            <a:endParaRPr lang="th-TH" sz="4000" b="1" dirty="0">
              <a:solidFill>
                <a:srgbClr val="0033CC"/>
              </a:solidFill>
              <a:latin typeface="Angsana New" panose="02020603050405020304" pitchFamily="18" charset="-34"/>
            </a:endParaRPr>
          </a:p>
          <a:p>
            <a:pPr lvl="1"/>
            <a: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ระบบที่ได้รับความอนุเคราะห์จากฝ่ายระบบสารสนเทศ</a:t>
            </a:r>
          </a:p>
          <a:p>
            <a:pPr marL="1200150" lvl="1" indent="-742950">
              <a:buFont typeface="+mj-lt"/>
              <a:buAutoNum type="arabicParenR"/>
            </a:pPr>
            <a:endParaRPr lang="en-US" sz="40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BFDCB-BE15-39F3-4094-0D2DAA64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323" y="5750837"/>
            <a:ext cx="1629207" cy="7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59" y="197719"/>
            <a:ext cx="10857249" cy="1325563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th-TH" sz="70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เว็บงานธุรการ </a:t>
            </a:r>
            <a:r>
              <a:rPr lang="en-US" sz="70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OCS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เว็บรวม</a:t>
            </a:r>
            <a:r>
              <a:rPr lang="th-TH" sz="31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บริการต่าง ๆ ของงานธุรการ ผลการดำเนินงาน ระบบส่วนกลางที่เกี่ยวข้อง คู่มือความรู้ที่เกี่ยวข้อง เพื่อให้ค้นหาใช้งานได้ง่าย สะดวก รวดเร็ว</a:t>
            </a:r>
            <a:endParaRPr lang="en-US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26A66A-0615-0252-91E7-D443B0C1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11" y="2094239"/>
            <a:ext cx="2971701" cy="42536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ECC7A4-09CB-50C2-DCFB-5B1F763F32CB}"/>
              </a:ext>
            </a:extLst>
          </p:cNvPr>
          <p:cNvGrpSpPr/>
          <p:nvPr/>
        </p:nvGrpSpPr>
        <p:grpSpPr>
          <a:xfrm>
            <a:off x="4041869" y="1628413"/>
            <a:ext cx="7598740" cy="4253354"/>
            <a:chOff x="4041869" y="1628413"/>
            <a:chExt cx="7598740" cy="4253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ADB31E-9AD2-1030-0097-7FC46E5C9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76"/>
            <a:stretch/>
          </p:blipFill>
          <p:spPr>
            <a:xfrm>
              <a:off x="4041869" y="1628413"/>
              <a:ext cx="7598740" cy="425335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199941-18BD-1A17-3BB0-89775771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8725" y="2352865"/>
              <a:ext cx="1281773" cy="3232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33" t="17977" r="1522" b="2112"/>
          <a:stretch/>
        </p:blipFill>
        <p:spPr>
          <a:xfrm>
            <a:off x="3950958" y="2352865"/>
            <a:ext cx="7689649" cy="3104212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A1F74AE2-C4F5-462F-A463-1D2E56E9F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4" y="6180114"/>
            <a:ext cx="1080000" cy="4960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C1B08B4-E66D-4F94-B2F7-0EB591DB6BF6}"/>
              </a:ext>
            </a:extLst>
          </p:cNvPr>
          <p:cNvSpPr txBox="1">
            <a:spLocks/>
          </p:cNvSpPr>
          <p:nvPr/>
        </p:nvSpPr>
        <p:spPr>
          <a:xfrm>
            <a:off x="1012306" y="5998248"/>
            <a:ext cx="10889260" cy="859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rPr>
              <a:t>OFFICE OF COMPUTER SERVICES</a:t>
            </a:r>
            <a:r>
              <a:rPr lang="th-TH" sz="40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rPr>
              <a:t>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rPr>
              <a:t>- KU</a:t>
            </a:r>
            <a:endParaRPr lang="th-TH" sz="4000" dirty="0">
              <a:solidFill>
                <a:schemeClr val="bg1">
                  <a:lumMod val="95000"/>
                </a:schemeClr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697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1F74AE2-C4F5-462F-A463-1D2E56E9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" y="6180114"/>
              <a:ext cx="1080000" cy="49602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C1B08B4-E66D-4F94-B2F7-0EB591DB6BF6}"/>
                </a:ext>
              </a:extLst>
            </p:cNvPr>
            <p:cNvSpPr txBox="1">
              <a:spLocks/>
            </p:cNvSpPr>
            <p:nvPr/>
          </p:nvSpPr>
          <p:spPr>
            <a:xfrm>
              <a:off x="1012306" y="5998248"/>
              <a:ext cx="10889260" cy="859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OFFICE OF COMPUTER SERVICES</a:t>
              </a:r>
              <a:r>
                <a:rPr lang="th-TH" sz="36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- KU</a:t>
              </a:r>
              <a:endParaRPr lang="th-TH" sz="36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59" y="197719"/>
            <a:ext cx="10857249" cy="1325563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th-TH" sz="70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เว็บ</a:t>
            </a:r>
            <a:r>
              <a:rPr lang="en-US" sz="70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Dashboard </a:t>
            </a:r>
            <a:r>
              <a:rPr lang="th-TH" sz="70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งานธุรการ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เว็บแสดงสถิติรวมของงาน</a:t>
            </a:r>
            <a:endParaRPr lang="en-US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2241"/>
          <a:stretch/>
        </p:blipFill>
        <p:spPr>
          <a:xfrm>
            <a:off x="699768" y="2533502"/>
            <a:ext cx="4820462" cy="3090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443" y="1763226"/>
            <a:ext cx="6063344" cy="30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1F74AE2-C4F5-462F-A463-1D2E56E9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" y="6180114"/>
              <a:ext cx="1080000" cy="496020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C1B08B4-E66D-4F94-B2F7-0EB591DB6BF6}"/>
                </a:ext>
              </a:extLst>
            </p:cNvPr>
            <p:cNvSpPr txBox="1">
              <a:spLocks/>
            </p:cNvSpPr>
            <p:nvPr/>
          </p:nvSpPr>
          <p:spPr>
            <a:xfrm>
              <a:off x="1012306" y="5998248"/>
              <a:ext cx="10889260" cy="8597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OFFICE OF COMPUTER SERVICES</a:t>
              </a:r>
              <a:r>
                <a:rPr lang="th-TH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 </a:t>
              </a:r>
              <a:r>
                <a:rPr lang="en-US" sz="5400" dirty="0">
                  <a:solidFill>
                    <a:schemeClr val="bg1">
                      <a:lumMod val="95000"/>
                    </a:schemeClr>
                  </a:solidFill>
                  <a:cs typeface="Angsana New" panose="02020603050405020304" pitchFamily="18" charset="-34"/>
                </a:rPr>
                <a:t>- KU</a:t>
              </a:r>
              <a:endParaRPr lang="th-TH" sz="5400" dirty="0">
                <a:solidFill>
                  <a:schemeClr val="bg1">
                    <a:lumMod val="95000"/>
                  </a:schemeClr>
                </a:solidFill>
                <a:cs typeface="Angsana New" panose="02020603050405020304" pitchFamily="18" charset="-34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232791"/>
            <a:ext cx="5758044" cy="859752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ระบบสารบรรณอิเล็กทรอนิกส์</a:t>
            </a:r>
            <a:endParaRPr lang="en-US" sz="66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01216" y="1392042"/>
            <a:ext cx="5694784" cy="31799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เป็นเว็บลงทะเบียนรับ-ส่ง มอบหมาย ติดตาม ค้นหา แจ้งเรื่องผ่านเมลและไลน์  ร่างโต้ตอบ รายผลการการปฏิบัติงาน  เริ่มตั้งแต่ปี พ.ศ. 2557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ปรับใช้เวอร์ชันใหม่เมื่อ ส.ค. 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2568</a:t>
            </a:r>
          </a:p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ใช้งานผ่านระบบอิเล็กทรอนิกส์ช่วยการค้นหาติดตาม ร่างโต้ตอบ ได้สะดวก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1" indent="0">
              <a:buNone/>
            </a:pP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36" y="232791"/>
            <a:ext cx="5252168" cy="28175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936" y="3278514"/>
            <a:ext cx="5238513" cy="281024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24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1" y="232791"/>
            <a:ext cx="4673042" cy="164138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ระบบบริการขอใช้</a:t>
            </a:r>
            <a:b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รถยนต์ออนไลน์</a:t>
            </a:r>
            <a:endParaRPr lang="en-US" sz="66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0" y="2222968"/>
            <a:ext cx="5113766" cy="31405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ดำเนินการด้วยระบบบริการขอใช้รถยนต์ออนไลน์ ใช้งานตั้งแต่ปี พ.ศ. 25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61</a:t>
            </a:r>
          </a:p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ผู้ควบคุมรถยนต์รับแจ้งการขอใช้รถได้ทันทีทาง</a:t>
            </a:r>
            <a:r>
              <a:rPr lang="th-TH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ไลน์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และจัดรถเสนอผู้บริหารแจ้งผลการพิจารณาไปยังผู้ควบคุม ผู้ขอใช้รถ และพนักงานขับรถ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0062"/>
          <a:stretch/>
        </p:blipFill>
        <p:spPr>
          <a:xfrm>
            <a:off x="6123913" y="231407"/>
            <a:ext cx="5113766" cy="24672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0803"/>
          <a:stretch/>
        </p:blipFill>
        <p:spPr>
          <a:xfrm>
            <a:off x="7478791" y="2923934"/>
            <a:ext cx="2404011" cy="30743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18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1" y="232791"/>
            <a:ext cx="4673042" cy="112250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54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ระบบแจ้งซ่อม</a:t>
            </a:r>
            <a:endParaRPr lang="en-US" sz="66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1" y="1692314"/>
            <a:ext cx="4774244" cy="428860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เป็นระบบบริการแจ้งปัญหาชำรุดของอุปกรณ์และตัวอาคาร ผ่านเว็บออนไลน์ 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ผู้ควบคุมดูแล (หน่วยอาคาร) สามารถรับแจ้งปัญหาและมอบหมายพนักงานดำเนินการแก้ไขได้ทันที 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69875" indent="-269875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ในกรณีที่งานธุรการไม่สามารถดำเนินการได้เอง สามารถส่งเรื่องต่อให้งานพัสดุดำเนินการต่อไป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7017"/>
          <a:stretch/>
        </p:blipFill>
        <p:spPr>
          <a:xfrm>
            <a:off x="6474035" y="232791"/>
            <a:ext cx="4421127" cy="2594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829" t="7973" r="20829" b="-2775"/>
          <a:stretch/>
        </p:blipFill>
        <p:spPr>
          <a:xfrm>
            <a:off x="5371763" y="3429000"/>
            <a:ext cx="3449869" cy="315324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2A472-4151-F985-48FE-9EEAE95A1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600" y="3060468"/>
            <a:ext cx="3080152" cy="16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905873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เว็บรายงานการ</a:t>
            </a:r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</a:t>
            </a: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ปฏิบัติงาน</a:t>
            </a:r>
            <a:b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ของแม่บ้าน และ </a:t>
            </a:r>
            <a:r>
              <a:rPr lang="th-TH" sz="4800" b="1" i="0" dirty="0" err="1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รปภ</a:t>
            </a: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1" y="2135100"/>
            <a:ext cx="5008510" cy="33326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เก็บข้อมูลบริษัทผู้รับจ้างเหมา ดูแลตรวจสอบการลงปฏิบัติงานแม่บ้าน และ รปภ. ประจำวัน   </a:t>
            </a:r>
          </a:p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เป็นข้อมูลประกอบในการพิจารณาตรวจรับ-จ่ายเงินค่าจ้างรายเดือน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814ED-2FE8-71CA-9F9E-B69D3A2CB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5" b="1695"/>
          <a:stretch/>
        </p:blipFill>
        <p:spPr>
          <a:xfrm>
            <a:off x="5798505" y="1672750"/>
            <a:ext cx="5962261" cy="406362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387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ระบบบริการ</a:t>
            </a:r>
            <a:b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จัดการที่จอดรถยนต์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1" y="2143278"/>
            <a:ext cx="4379582" cy="26012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จัดการดูแลเรื่องที่จอดรถยนต์ ของผู้มาติดต่อ แขก ผอ. และผู้บริหาร, วิทยากรห้องอบรม,  ผู้มาอบรม, ผู้มาติดต่อขอใช้ห้องอบรม, เจ้าหน้าที่บริษัทมาตรวจสอบ-ซ่อมบำรุง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D0963-417D-AD33-2B98-16E166D9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243" y="1085725"/>
            <a:ext cx="1088033" cy="17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628" y="596487"/>
            <a:ext cx="6338876" cy="41480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92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95EA5B-22FC-C54C-96DF-BD877093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323" y="5750837"/>
            <a:ext cx="1629207" cy="748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AFEAA4-EBE8-CF89-3CAE-62D0B053BC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497"/>
          <a:stretch>
            <a:fillRect/>
          </a:stretch>
        </p:blipFill>
        <p:spPr>
          <a:xfrm>
            <a:off x="2340227" y="1474027"/>
            <a:ext cx="5179099" cy="4696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7A2EDC7-0B71-A2DC-6C73-A01CC0C392A4}"/>
              </a:ext>
            </a:extLst>
          </p:cNvPr>
          <p:cNvSpPr/>
          <p:nvPr/>
        </p:nvSpPr>
        <p:spPr>
          <a:xfrm>
            <a:off x="8446543" y="3199456"/>
            <a:ext cx="2241585" cy="825952"/>
          </a:xfrm>
          <a:prstGeom prst="borderCallout3">
            <a:avLst>
              <a:gd name="adj1" fmla="val 41073"/>
              <a:gd name="adj2" fmla="val -819"/>
              <a:gd name="adj3" fmla="val 36428"/>
              <a:gd name="adj4" fmla="val -10047"/>
              <a:gd name="adj5" fmla="val 40654"/>
              <a:gd name="adj6" fmla="val -22183"/>
              <a:gd name="adj7" fmla="val 90717"/>
              <a:gd name="adj8" fmla="val -6785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งานอาคาร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: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 </a:t>
            </a:r>
          </a:p>
          <a:p>
            <a:pPr algn="ctr">
              <a:lnSpc>
                <a:spcPts val="1800"/>
              </a:lnSpc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 1.ซ่อมบำรุง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D3C35E-E749-BB85-7E25-749F5A667043}"/>
              </a:ext>
            </a:extLst>
          </p:cNvPr>
          <p:cNvSpPr/>
          <p:nvPr/>
        </p:nvSpPr>
        <p:spPr>
          <a:xfrm>
            <a:off x="8028546" y="4712443"/>
            <a:ext cx="1992703" cy="754342"/>
          </a:xfrm>
          <a:prstGeom prst="borderCallout3">
            <a:avLst>
              <a:gd name="adj1" fmla="val 84410"/>
              <a:gd name="adj2" fmla="val -685"/>
              <a:gd name="adj3" fmla="val 56631"/>
              <a:gd name="adj4" fmla="val -11887"/>
              <a:gd name="adj5" fmla="val 99999"/>
              <a:gd name="adj6" fmla="val -19057"/>
              <a:gd name="adj7" fmla="val 19523"/>
              <a:gd name="adj8" fmla="val -4657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2.ดูแลความสะอาด ความเรียบร้อย ปลอดภัย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D34402D-3847-8826-6CD6-426788D6066B}"/>
              </a:ext>
            </a:extLst>
          </p:cNvPr>
          <p:cNvSpPr/>
          <p:nvPr/>
        </p:nvSpPr>
        <p:spPr>
          <a:xfrm>
            <a:off x="252889" y="3392835"/>
            <a:ext cx="1929173" cy="620979"/>
          </a:xfrm>
          <a:prstGeom prst="borderCallout3">
            <a:avLst>
              <a:gd name="adj1" fmla="val -9670"/>
              <a:gd name="adj2" fmla="val 151041"/>
              <a:gd name="adj3" fmla="val -7326"/>
              <a:gd name="adj4" fmla="val 110717"/>
              <a:gd name="adj5" fmla="val 40179"/>
              <a:gd name="adj6" fmla="val 106767"/>
              <a:gd name="adj7" fmla="val 50074"/>
              <a:gd name="adj8" fmla="val 9930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งานให้บริการยานพาหนะ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7125C89-76EA-B46B-253D-CA8697EFF102}"/>
              </a:ext>
            </a:extLst>
          </p:cNvPr>
          <p:cNvSpPr/>
          <p:nvPr/>
        </p:nvSpPr>
        <p:spPr>
          <a:xfrm>
            <a:off x="884711" y="5697389"/>
            <a:ext cx="2140218" cy="729290"/>
          </a:xfrm>
          <a:prstGeom prst="borderCallout3">
            <a:avLst>
              <a:gd name="adj1" fmla="val -39523"/>
              <a:gd name="adj2" fmla="val 138466"/>
              <a:gd name="adj3" fmla="val 54105"/>
              <a:gd name="adj4" fmla="val 116653"/>
              <a:gd name="adj5" fmla="val 52018"/>
              <a:gd name="adj6" fmla="val 99847"/>
              <a:gd name="adj7" fmla="val 56142"/>
              <a:gd name="adj8" fmla="val 10071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4.จัดการของเสีย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:</a:t>
            </a: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 ขยะ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65E8B03-DD12-F9A6-0DA6-B90F59C1309A}"/>
              </a:ext>
            </a:extLst>
          </p:cNvPr>
          <p:cNvSpPr/>
          <p:nvPr/>
        </p:nvSpPr>
        <p:spPr>
          <a:xfrm>
            <a:off x="133538" y="1518813"/>
            <a:ext cx="2432750" cy="895620"/>
          </a:xfrm>
          <a:prstGeom prst="borderCallout3">
            <a:avLst>
              <a:gd name="adj1" fmla="val 141136"/>
              <a:gd name="adj2" fmla="val 157964"/>
              <a:gd name="adj3" fmla="val 113887"/>
              <a:gd name="adj4" fmla="val 138423"/>
              <a:gd name="adj5" fmla="val 43544"/>
              <a:gd name="adj6" fmla="val 121675"/>
              <a:gd name="adj7" fmla="val 47303"/>
              <a:gd name="adj8" fmla="val 10095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งานโอเปอเรเตอร์และต้อนรับผู้มาติดต่อหน้าเคาน์เตอร์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F828FAD-E950-9B11-D314-F48EE336B6CF}"/>
              </a:ext>
            </a:extLst>
          </p:cNvPr>
          <p:cNvSpPr/>
          <p:nvPr/>
        </p:nvSpPr>
        <p:spPr>
          <a:xfrm>
            <a:off x="6369422" y="5750837"/>
            <a:ext cx="2140218" cy="830900"/>
          </a:xfrm>
          <a:prstGeom prst="borderCallout3">
            <a:avLst>
              <a:gd name="adj1" fmla="val 55433"/>
              <a:gd name="adj2" fmla="val -2102"/>
              <a:gd name="adj3" fmla="val 53140"/>
              <a:gd name="adj4" fmla="val -20672"/>
              <a:gd name="adj5" fmla="val 47241"/>
              <a:gd name="adj6" fmla="val -38030"/>
              <a:gd name="adj7" fmla="val -23564"/>
              <a:gd name="adj8" fmla="val -6141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3.บำรุงรักษาต้นไม้ สภาพแวดล้อม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2476B01-9F77-5E07-E20F-EC035AEC557B}"/>
              </a:ext>
            </a:extLst>
          </p:cNvPr>
          <p:cNvSpPr/>
          <p:nvPr/>
        </p:nvSpPr>
        <p:spPr>
          <a:xfrm>
            <a:off x="7871983" y="1391215"/>
            <a:ext cx="3708063" cy="1455502"/>
          </a:xfrm>
          <a:prstGeom prst="borderCallout3">
            <a:avLst>
              <a:gd name="adj1" fmla="val 21275"/>
              <a:gd name="adj2" fmla="val -3600"/>
              <a:gd name="adj3" fmla="val 18750"/>
              <a:gd name="adj4" fmla="val -16667"/>
              <a:gd name="adj5" fmla="val 100000"/>
              <a:gd name="adj6" fmla="val -16667"/>
              <a:gd name="adj7" fmla="val 115661"/>
              <a:gd name="adj8" fmla="val -3358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DB Ozone X" panose="02000506090000020004" pitchFamily="2" charset="-34"/>
                <a:cs typeface="DB Ozone X" panose="02000506090000020004" pitchFamily="2" charset="-34"/>
              </a:rPr>
              <a:t>งานธุรการ ลงทะเบียน รับ-ส่งเอกสาร ร่างโต้ตอบ ค้นหา ติดตาม</a:t>
            </a:r>
            <a:endParaRPr lang="th-TH" sz="2800" dirty="0">
              <a:solidFill>
                <a:schemeClr val="accent6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C832023E-C832-5A70-C56C-800B6D55896B}"/>
              </a:ext>
            </a:extLst>
          </p:cNvPr>
          <p:cNvSpPr txBox="1"/>
          <p:nvPr/>
        </p:nvSpPr>
        <p:spPr>
          <a:xfrm>
            <a:off x="10110158" y="-73695"/>
            <a:ext cx="2081842" cy="706109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27"/>
              </a:lnSpc>
            </a:pPr>
            <a:endParaRPr sz="120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30113146-9AAA-2540-ABD5-3E8C9A65594B}"/>
              </a:ext>
            </a:extLst>
          </p:cNvPr>
          <p:cNvSpPr txBox="1"/>
          <p:nvPr/>
        </p:nvSpPr>
        <p:spPr>
          <a:xfrm>
            <a:off x="2435153" y="111425"/>
            <a:ext cx="458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Ozone X" panose="02000506090000020004" pitchFamily="2" charset="-34"/>
                <a:cs typeface="DB Ozone X" panose="02000506090000020004" pitchFamily="2" charset="-34"/>
              </a:rPr>
              <a:t>หน้าที่ความรับผิดชอบ</a:t>
            </a:r>
          </a:p>
        </p:txBody>
      </p:sp>
    </p:spTree>
    <p:extLst>
      <p:ext uri="{BB962C8B-B14F-4D97-AF65-F5344CB8AC3E}">
        <p14:creationId xmlns:p14="http://schemas.microsoft.com/office/powerpoint/2010/main" val="17728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ระบ</a:t>
            </a:r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</a:t>
            </a: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</a:t>
            </a:r>
            <a:b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การปฏิบัติงาน </a:t>
            </a:r>
            <a: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OT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1" y="2143278"/>
            <a:ext cx="4379582" cy="94497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บันทึกข้อมูลการปฏิบัติงานนอกเวลาราชการ ของบุคลากรงานธุรการ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D0963-417D-AD33-2B98-16E166D9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243" y="1085725"/>
            <a:ext cx="1088033" cy="175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020" y="232791"/>
            <a:ext cx="3290872" cy="2760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041" y="232791"/>
            <a:ext cx="3290872" cy="2760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041" y="3220543"/>
            <a:ext cx="3311293" cy="2777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596" y="3220543"/>
            <a:ext cx="1973719" cy="27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ระบบการจัดการ</a:t>
            </a:r>
            <a:b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</a:br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ข้อมูลอาคาร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0" y="2052345"/>
            <a:ext cx="4379582" cy="94497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บันทึกข้อมูลอาคารสำนักบริการคอมพิวเตอร์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508" y="232790"/>
            <a:ext cx="6082737" cy="3196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1" y="3820496"/>
            <a:ext cx="4058197" cy="2132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930" y="3820496"/>
            <a:ext cx="4058197" cy="213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051" y="3820496"/>
            <a:ext cx="2862194" cy="24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ระบบตารางการใช้ห้อง นอกเหนือจากงานห้อง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0" y="2052345"/>
            <a:ext cx="4379582" cy="21142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บันทึกข้อมูลการขอใช้ห้องประชุม และห้องอื่น ๆ นอกเหนือจากงานบริการของงานห้อง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D0963-417D-AD33-2B98-16E166D9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243" y="1085725"/>
            <a:ext cx="1088033" cy="175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3929"/>
          <a:stretch/>
        </p:blipFill>
        <p:spPr>
          <a:xfrm>
            <a:off x="5900745" y="232791"/>
            <a:ext cx="5222146" cy="26913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45" y="3429000"/>
            <a:ext cx="5222146" cy="28014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63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262E-6636-4DA6-B970-192EEE5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เว็บการจัดการความรู้</a:t>
            </a:r>
            <a:b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</a:br>
            <a:r>
              <a:rPr lang="en-US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KM </a:t>
            </a:r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งานธุรการ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01957-1E70-4D95-A3FF-8E38C830F704}"/>
              </a:ext>
            </a:extLst>
          </p:cNvPr>
          <p:cNvSpPr txBox="1">
            <a:spLocks/>
          </p:cNvSpPr>
          <p:nvPr/>
        </p:nvSpPr>
        <p:spPr>
          <a:xfrm>
            <a:off x="496550" y="2052345"/>
            <a:ext cx="4379582" cy="32721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เก็บไฟล์รูปภาพและคลิปวิดีโอ จากกิจกรรมการจัดการความรู้ของบุคลากรงานธุรการ และเก็บข้อมูลความรู้จากแหล่งอื่น เพื่อเป็นประโยชน์ในการปฏิบัติงานของบุคลากรงานธุรการ และเพื่อนร่วมงานในหน่วยงาน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D0963-417D-AD33-2B98-16E166D9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243" y="1085725"/>
            <a:ext cx="1088033" cy="175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404" y="1085725"/>
            <a:ext cx="6232106" cy="36766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34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E03EFE5-11B8-452C-A314-D541A6795EA3}"/>
              </a:ext>
            </a:extLst>
          </p:cNvPr>
          <p:cNvSpPr txBox="1">
            <a:spLocks/>
          </p:cNvSpPr>
          <p:nvPr/>
        </p:nvSpPr>
        <p:spPr>
          <a:xfrm>
            <a:off x="581024" y="403463"/>
            <a:ext cx="11029950" cy="537318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สรุป</a:t>
            </a:r>
            <a:r>
              <a:rPr lang="en-US" b="1" dirty="0">
                <a:solidFill>
                  <a:srgbClr val="0033CC"/>
                </a:solidFill>
                <a:latin typeface="Angsana New" panose="02020603050405020304" pitchFamily="18" charset="-34"/>
              </a:rPr>
              <a:t>:</a:t>
            </a:r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 </a:t>
            </a:r>
            <a:r>
              <a:rPr lang="th-TH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หน่วยบริหารทั่วไปและหน่วยอาคารฯ ได้นำเทคโนโลยีสารสนเทศ </a:t>
            </a:r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(</a:t>
            </a:r>
            <a:r>
              <a:rPr lang="th-TH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ไอที</a:t>
            </a:r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)</a:t>
            </a:r>
            <a:endParaRPr lang="th-TH" sz="4000" b="1" dirty="0">
              <a:solidFill>
                <a:srgbClr val="0033CC"/>
              </a:solidFill>
              <a:latin typeface="Angsana New" panose="02020603050405020304" pitchFamily="18" charset="-34"/>
            </a:endParaRPr>
          </a:p>
          <a:p>
            <a:pPr algn="thaiDist">
              <a:lnSpc>
                <a:spcPct val="100000"/>
              </a:lnSpc>
            </a:pPr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มาประยุกต์ใช้ในการปฏิบัติงาน เปลี่ยนจากระบบ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manual </a:t>
            </a:r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เป็น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digital </a:t>
            </a:r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ทำให้การทำงานมีความสะดวก รวดเร็ว ปลอดภัย </a:t>
            </a: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สร้างคุณค่าการบริการ</a:t>
            </a:r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Angsana New" panose="02020603050405020304" pitchFamily="18" charset="-34"/>
              </a:rPr>
              <a:t> ส่งผลให้เกิดประโยชน์ ประสิทธิภาพการทำงานดีขึ้น และมีประสิทธิผลเป็นที่พึงพอใจต่อผู้ปฏิบัติงานและผู้รับบริการ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23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E0B6-8A7B-F510-0476-0C7229E21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D13F496-6081-1729-5843-6957F124D79B}"/>
              </a:ext>
            </a:extLst>
          </p:cNvPr>
          <p:cNvSpPr txBox="1">
            <a:spLocks/>
          </p:cNvSpPr>
          <p:nvPr/>
        </p:nvSpPr>
        <p:spPr>
          <a:xfrm>
            <a:off x="675914" y="979198"/>
            <a:ext cx="10779965" cy="38579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 </a:t>
            </a:r>
            <a:r>
              <a:rPr lang="th-TH" sz="40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หน่วยบริหารทั่วไปและหน่วยอาคารฯ ได้นำไอทีมาใช้งานดังนี้ </a:t>
            </a:r>
          </a:p>
          <a:p>
            <a:pPr marL="1200150" lvl="1" indent="-742950">
              <a:buFont typeface="+mj-lt"/>
              <a:buAutoNum type="arabicParenR"/>
            </a:pPr>
            <a:r>
              <a:rPr lang="th-TH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จัดทำเอง โดยความรู้จากอินเทอร์เน็ต-การอบรม เช่น </a:t>
            </a:r>
            <a:r>
              <a:rPr lang="en-US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Facebook, Line, Google, </a:t>
            </a:r>
            <a:r>
              <a:rPr lang="en-US" sz="3600" b="1" dirty="0" err="1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Youtube</a:t>
            </a:r>
            <a:r>
              <a:rPr lang="en-US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en-US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AI</a:t>
            </a:r>
          </a:p>
          <a:p>
            <a:pPr marL="1200150" lvl="1" indent="-742950">
              <a:buFont typeface="+mj-lt"/>
              <a:buAutoNum type="arabicParenR"/>
            </a:pPr>
            <a:r>
              <a:rPr lang="th-TH" sz="3600" b="1" dirty="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ระบบที่ได้รับความอนุเคราะห์จากฝ่ายระบบสารสนเทศ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2844A-6DDE-BB47-822F-C08ECADF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323" y="5750837"/>
            <a:ext cx="1629207" cy="7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4429-721F-90C7-FC7F-DA284089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79836B-F43B-3D59-0715-2A1A5CD2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182" y="5892112"/>
            <a:ext cx="1585347" cy="728585"/>
          </a:xfrm>
          <a:prstGeom prst="rect">
            <a:avLst/>
          </a:prstGeom>
        </p:spPr>
      </p:pic>
      <p:pic>
        <p:nvPicPr>
          <p:cNvPr id="22" name="Picture 21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1EBAEC16-DBAA-9C59-4A26-1028F88AD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3" y="1660849"/>
            <a:ext cx="1901537" cy="4330035"/>
          </a:xfrm>
          <a:prstGeom prst="rect">
            <a:avLst/>
          </a:prstGeom>
        </p:spPr>
      </p:pic>
      <p:pic>
        <p:nvPicPr>
          <p:cNvPr id="26" name="Picture 25" descr="A person standing behind a desk&#10;&#10;AI-generated content may be incorrect.">
            <a:extLst>
              <a:ext uri="{FF2B5EF4-FFF2-40B4-BE49-F238E27FC236}">
                <a16:creationId xmlns:a16="http://schemas.microsoft.com/office/drawing/2014/main" id="{87030AD2-EE85-0A4A-D18E-1381E5BDC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47" y="1660849"/>
            <a:ext cx="2134814" cy="4861233"/>
          </a:xfrm>
          <a:prstGeom prst="rect">
            <a:avLst/>
          </a:prstGeom>
        </p:spPr>
      </p:pic>
      <p:pic>
        <p:nvPicPr>
          <p:cNvPr id="28" name="Picture 27" descr="A person sitting in a bathroom&#10;&#10;AI-generated content may be incorrect.">
            <a:extLst>
              <a:ext uri="{FF2B5EF4-FFF2-40B4-BE49-F238E27FC236}">
                <a16:creationId xmlns:a16="http://schemas.microsoft.com/office/drawing/2014/main" id="{09DD2D51-67C5-F204-5DB1-6A4A8271F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04" y="1722940"/>
            <a:ext cx="1990874" cy="4533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6824-3474-176D-26E8-01CCB277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9" y="232791"/>
            <a:ext cx="9216793" cy="1026666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ไลน์กลุ่มช่วยในงานฯ (วัฒนธรรมการสร้างภาพ)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1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511D4-B14B-E507-131A-7F2D6F9CA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25958A-AEE2-E36B-543F-A84F1A5C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150095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 เฟสบุ๊กกลุ่ม</a:t>
            </a:r>
            <a:br>
              <a:rPr lang="en-US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</a:br>
            <a:r>
              <a:rPr lang="th-TH" sz="4800" b="1" dirty="0">
                <a:solidFill>
                  <a:srgbClr val="0033CC"/>
                </a:solidFill>
                <a:latin typeface="Angsana New" panose="02020603050405020304" pitchFamily="18" charset="-34"/>
              </a:rPr>
              <a:t>ช่วยในงานฯ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7AD1DA-CDDC-9B30-C454-2C700824298A}"/>
              </a:ext>
            </a:extLst>
          </p:cNvPr>
          <p:cNvSpPr txBox="1">
            <a:spLocks/>
          </p:cNvSpPr>
          <p:nvPr/>
        </p:nvSpPr>
        <p:spPr>
          <a:xfrm>
            <a:off x="496550" y="2052344"/>
            <a:ext cx="4379582" cy="40531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งานธุรการสร้าง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Facebook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กลุ่ม และ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LINE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กลุ่ม ของหน่วยธุรการ และหน่วยอาคาร เพื่อให้บุคลากรของงานธุรการ </a:t>
            </a:r>
            <a:r>
              <a:rPr lang="th-TH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โพสต์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กิจกรรมต่าง ๆ และเรื่องที่เกี่ยวข้องกับงานธุรการ เพื่อเป็นแหล่งเก็บข้อมูลต่าง ๆ ของงานธุรการ ซึ่งเป็นประโยชน์อย่างมากในการปฏิบัติงาน เพิ่มประสิทธิภาพการทำงานได้ดี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8BE65-C8F7-E120-B4DC-F836A31FD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243" y="1085725"/>
            <a:ext cx="1088033" cy="175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9C1F0-7592-8483-F663-7DEA51CB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41"/>
          <a:stretch>
            <a:fillRect/>
          </a:stretch>
        </p:blipFill>
        <p:spPr>
          <a:xfrm>
            <a:off x="4981247" y="591354"/>
            <a:ext cx="4696534" cy="237982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6B55FB-571B-BC31-52BE-191FD6349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451" y="3573519"/>
            <a:ext cx="5292420" cy="30176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A screenshot of a phone&#10;&#10;AI-generated content may be incorrect.">
            <a:extLst>
              <a:ext uri="{FF2B5EF4-FFF2-40B4-BE49-F238E27FC236}">
                <a16:creationId xmlns:a16="http://schemas.microsoft.com/office/drawing/2014/main" id="{DE809D2E-A1A7-2360-2E9D-2561A0310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100" y="183163"/>
            <a:ext cx="1574350" cy="35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EC6DE-8C18-7735-8BB4-BD7CBF6F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5AE9-75F0-2D70-FCBA-2D28EAA40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61970"/>
            <a:ext cx="9963150" cy="8905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4800" b="1" dirty="0"/>
              <a:t>ภาพหรือ </a:t>
            </a:r>
            <a:r>
              <a:rPr lang="en-US" sz="4800" b="1" dirty="0" err="1"/>
              <a:t>vdo</a:t>
            </a:r>
            <a:r>
              <a:rPr lang="th-TH" sz="4800" b="1" dirty="0"/>
              <a:t> ที่ได้ มาทำ </a:t>
            </a:r>
            <a:r>
              <a:rPr lang="en-US" sz="4800" b="1" dirty="0"/>
              <a:t>km</a:t>
            </a:r>
            <a:r>
              <a:rPr lang="th-TH" sz="4800" b="1" dirty="0"/>
              <a:t> และ รายงานประจำเดือน,ปี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37443B-7A18-7077-F17F-E3A46298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77" y="1434211"/>
            <a:ext cx="2426017" cy="156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C56BCB-E51A-78A2-2D7E-41AA8C46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53" y="1703167"/>
            <a:ext cx="3432447" cy="1917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8D148-D8D8-4D8A-F715-51AC5E31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145" y="1965949"/>
            <a:ext cx="3813497" cy="1905179"/>
          </a:xfrm>
          <a:prstGeom prst="rect">
            <a:avLst/>
          </a:prstGeom>
          <a:ln cmpd="thickThin">
            <a:solidFill>
              <a:schemeClr val="accent1">
                <a:alpha val="94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F5F1A-8D5F-3305-5FE1-615C011AC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77" y="3840378"/>
            <a:ext cx="3295347" cy="1766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BCD90-E3E0-B0B6-43BB-F029B439A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917" y="4279205"/>
            <a:ext cx="3432448" cy="1945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05C76-7AB5-D2F7-4EA6-71DEE3928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555" y="4067948"/>
            <a:ext cx="1829474" cy="2624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47F14-44D2-C0C0-1217-6C6C29A3B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159" y="4067948"/>
            <a:ext cx="1829474" cy="25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4A18-5C51-96A8-5B94-BEFFE8FD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รางวัลที่ได้รับ</a:t>
            </a:r>
          </a:p>
        </p:txBody>
      </p:sp>
      <p:pic>
        <p:nvPicPr>
          <p:cNvPr id="2050" name="Picture 2" descr="อาจเป็นรูปภาพของ หนึ่งคนขึ้นไป และ ผู้คนกำลังยืน">
            <a:extLst>
              <a:ext uri="{FF2B5EF4-FFF2-40B4-BE49-F238E27FC236}">
                <a16:creationId xmlns:a16="http://schemas.microsoft.com/office/drawing/2014/main" id="{F45D2842-D44D-C9B0-C121-DFFA28210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/>
          <a:stretch>
            <a:fillRect/>
          </a:stretch>
        </p:blipFill>
        <p:spPr bwMode="auto">
          <a:xfrm>
            <a:off x="248389" y="1829661"/>
            <a:ext cx="3574040" cy="2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ไม่มีคำอธิบายรูปภาพ">
            <a:extLst>
              <a:ext uri="{FF2B5EF4-FFF2-40B4-BE49-F238E27FC236}">
                <a16:creationId xmlns:a16="http://schemas.microsoft.com/office/drawing/2014/main" id="{032ECEB1-3432-64C0-EC37-83C7B52B1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0521"/>
          <a:stretch>
            <a:fillRect/>
          </a:stretch>
        </p:blipFill>
        <p:spPr bwMode="auto">
          <a:xfrm>
            <a:off x="7927848" y="3125229"/>
            <a:ext cx="3821114" cy="3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ไม่มีคำอธิบายรูปภาพ">
            <a:extLst>
              <a:ext uri="{FF2B5EF4-FFF2-40B4-BE49-F238E27FC236}">
                <a16:creationId xmlns:a16="http://schemas.microsoft.com/office/drawing/2014/main" id="{4A96BEFE-A31F-F5E6-A1B6-DB29FD6F6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6796"/>
          <a:stretch>
            <a:fillRect/>
          </a:stretch>
        </p:blipFill>
        <p:spPr bwMode="auto">
          <a:xfrm>
            <a:off x="4058645" y="362811"/>
            <a:ext cx="3730752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ม่มีคำอธิบายรูปภาพ">
            <a:extLst>
              <a:ext uri="{FF2B5EF4-FFF2-40B4-BE49-F238E27FC236}">
                <a16:creationId xmlns:a16="http://schemas.microsoft.com/office/drawing/2014/main" id="{B89FE3B5-0F08-C5B7-C17A-2784CE7E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09" y="4020188"/>
            <a:ext cx="3230265" cy="21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ไม่มีคำอธิบายรูปภาพ">
            <a:extLst>
              <a:ext uri="{FF2B5EF4-FFF2-40B4-BE49-F238E27FC236}">
                <a16:creationId xmlns:a16="http://schemas.microsoft.com/office/drawing/2014/main" id="{DF8D6AFA-DC6D-A8DF-7CDC-F2973140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94" y="238124"/>
            <a:ext cx="1961744" cy="25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ไม่มีคำอธิบายรูปภาพ">
            <a:extLst>
              <a:ext uri="{FF2B5EF4-FFF2-40B4-BE49-F238E27FC236}">
                <a16:creationId xmlns:a16="http://schemas.microsoft.com/office/drawing/2014/main" id="{B04B4744-641A-5EFC-817B-DF191A7C3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17778"/>
          <a:stretch>
            <a:fillRect/>
          </a:stretch>
        </p:blipFill>
        <p:spPr bwMode="auto">
          <a:xfrm>
            <a:off x="1871932" y="4736477"/>
            <a:ext cx="1898703" cy="190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7372C-D10B-831B-6EF2-027C13C8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E7D2BB-A1C3-4157-9F83-023D3CDB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34" y="192958"/>
            <a:ext cx="4905873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 </a:t>
            </a:r>
            <a: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Google form </a:t>
            </a:r>
            <a:b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ช่วยในงานฯ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7B6DEE-FF41-741D-96B3-1FF2778FD5E3}"/>
              </a:ext>
            </a:extLst>
          </p:cNvPr>
          <p:cNvSpPr txBox="1">
            <a:spLocks/>
          </p:cNvSpPr>
          <p:nvPr/>
        </p:nvSpPr>
        <p:spPr>
          <a:xfrm>
            <a:off x="496551" y="2135100"/>
            <a:ext cx="5008510" cy="16158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Font typeface="+mj-lt"/>
              <a:buAutoNum type="arabicPeriod"/>
            </a:pPr>
            <a:r>
              <a:rPr lang="th-TH" sz="320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งานโอเปอเรเตอร์ </a:t>
            </a:r>
            <a:br>
              <a:rPr lang="en-US" sz="320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>
                <a:latin typeface="Angsana New" panose="02020603050405020304" pitchFamily="18" charset="-34"/>
                <a:cs typeface="Angsana New" panose="02020603050405020304" pitchFamily="18" charset="-34"/>
              </a:rPr>
              <a:t>เก็บข้อมูลการรับโทรศัพท์  และผู้มาติดต่อสอบถาม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39104-4D8F-21B8-733C-F381FE467D1A}"/>
              </a:ext>
            </a:extLst>
          </p:cNvPr>
          <p:cNvSpPr/>
          <p:nvPr/>
        </p:nvSpPr>
        <p:spPr>
          <a:xfrm flipV="1">
            <a:off x="830318" y="6537050"/>
            <a:ext cx="978513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DD2403-6D5B-CDB3-2767-5AA784AA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485" y="592680"/>
            <a:ext cx="2692033" cy="4402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88470E-755E-2605-01D3-C01B911D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260" y="489163"/>
            <a:ext cx="3538306" cy="1627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85481E-7FFF-B513-3874-314D7F992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031" y="2262560"/>
            <a:ext cx="3532535" cy="17400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74EF3F-15DD-5FA0-08AD-A1325363C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601" y="4148519"/>
            <a:ext cx="2649624" cy="19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BA73-5EEA-6B51-A73A-FA1B5430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FF4230-7B5B-7A93-DDA4-597305E6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0" y="232791"/>
            <a:ext cx="4905873" cy="1428058"/>
          </a:xfr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noAutofit/>
          </a:bodyPr>
          <a:lstStyle/>
          <a:p>
            <a:pPr algn="ctr"/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 </a:t>
            </a:r>
            <a:r>
              <a:rPr lang="en-US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Google form </a:t>
            </a:r>
            <a:b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i="0" dirty="0">
                <a:solidFill>
                  <a:srgbClr val="0033CC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ช่วยในงานฯ</a:t>
            </a:r>
            <a:endParaRPr lang="en-US" sz="4800" b="1" dirty="0">
              <a:solidFill>
                <a:srgbClr val="0033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936441-8605-B295-03A0-4E668E1AF9B8}"/>
              </a:ext>
            </a:extLst>
          </p:cNvPr>
          <p:cNvSpPr txBox="1">
            <a:spLocks/>
          </p:cNvSpPr>
          <p:nvPr/>
        </p:nvSpPr>
        <p:spPr>
          <a:xfrm>
            <a:off x="496550" y="1843137"/>
            <a:ext cx="5008510" cy="1041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th-TH" sz="3200">
                <a:solidFill>
                  <a:srgbClr val="00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สร้างจุดสแกนตรวจพื้นที่ของ รปภ. รอบอาคาร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" name="รูปภาพ 7">
            <a:extLst>
              <a:ext uri="{FF2B5EF4-FFF2-40B4-BE49-F238E27FC236}">
                <a16:creationId xmlns:a16="http://schemas.microsoft.com/office/drawing/2014/main" id="{CEA3624D-E06F-4B02-390E-769340FA3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95" t="11748" r="20498" b="10758"/>
          <a:stretch/>
        </p:blipFill>
        <p:spPr>
          <a:xfrm>
            <a:off x="363695" y="2884713"/>
            <a:ext cx="3067657" cy="32688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4" descr="อาจเป็นรูปภาพของ ข้อความพูดว่า &quot;15:45 1.3 K/s cs.google.com จุดตรวจที่ 1 หน้า อาคาร ผู้ตรวจเป็นของรปภ ประจำทางเข้า โดย ตรวจเวลา 06, 08, 10, 12, 14, 16, 18, 20, 22, 24, 02, 04, ampai@ku.t (ยัง ไม่แชร์) สลับบัญชี *จำเป็น ตำแหน่งจุดตรวจ* จุดตรวจที่1 ชื่อผู้ตรวจ* วิชิต ใจดี&quot;">
            <a:extLst>
              <a:ext uri="{FF2B5EF4-FFF2-40B4-BE49-F238E27FC236}">
                <a16:creationId xmlns:a16="http://schemas.microsoft.com/office/drawing/2014/main" id="{3829FBF0-08E8-3B23-8A38-F4DE8EBA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53" y="232791"/>
            <a:ext cx="2197764" cy="50049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อาจเป็นรูปภาพของ ‎ข้อความพูดว่า &quot;‎15:45 104 B/s cs.google.com ×mר จุดตรวจที่ 2 ลาน จอดหลังอาคาร ผู้ตรวจเป็นของรปภ. ประจำทางเข้า โดย ตรวจเวลา 06, 08, 10, 12, 14, 16, 20, 22, 24, 02, 04, น. ampai@ku.t (ยัง ไม่แชร์) สลับบัญชี *จำเป็น ตำแหน่งจุดตรวจ* จุดตรวจที่2 ชื่อผู้ตรวจ* วิชิต ใจดี‎&quot;‎">
            <a:extLst>
              <a:ext uri="{FF2B5EF4-FFF2-40B4-BE49-F238E27FC236}">
                <a16:creationId xmlns:a16="http://schemas.microsoft.com/office/drawing/2014/main" id="{C4915857-9616-DF3F-772D-1C8E4E59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73" y="595417"/>
            <a:ext cx="2133803" cy="48592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อาจเป็นรูปภาพของ ข้อความพูดว่า &quot;15:45 79.1 K/s cs.google.com จุดตรวจที่ ตรวจที่ 3 ทางลง ฝั่งคณะบริหารธุรกิจ ผู้ตรวจเป็นของรปภ. ประจำเคาน์เตอร์ โดย ตรวจเวลา 01,03,05น. 05 ampai@ku.t (ยัง ไม่แชร์) สลับบัญชี *จำเป็น ตำแหน่งจุดตรวจ* จุดตรวจที่3 3 ชื่อผู้ตรวจ* วิชิต ใจดี&quot;">
            <a:extLst>
              <a:ext uri="{FF2B5EF4-FFF2-40B4-BE49-F238E27FC236}">
                <a16:creationId xmlns:a16="http://schemas.microsoft.com/office/drawing/2014/main" id="{6F99ED2E-6DE2-08D7-70B0-42EB290FA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"/>
          <a:stretch/>
        </p:blipFill>
        <p:spPr bwMode="auto">
          <a:xfrm>
            <a:off x="8473741" y="869661"/>
            <a:ext cx="2421627" cy="51795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อาจเป็นรูปภาพของ ข้อความพูดว่า &quot;15:46 78.6 K/s cs.google.com จุดตรวจที่ 4 หลัง ห้องควบคุมระบบ ประปา ผู้ตรวจเป็นของรปภ. ประจำเคาน์เตอร์โดย ตรวจเวลา 17, 19,21,23, น. ampai@ku.t (ยัง ไม่แชร์) สลับบัญชี *จำเป็น ตำแหน่งจุดตรวจ* จุดตรวจที่4 ชื่อผู้ตรวจ&quot;">
            <a:extLst>
              <a:ext uri="{FF2B5EF4-FFF2-40B4-BE49-F238E27FC236}">
                <a16:creationId xmlns:a16="http://schemas.microsoft.com/office/drawing/2014/main" id="{E35B16A6-7B43-9F1D-DE63-C9DEFF94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819" y="1169457"/>
            <a:ext cx="2104486" cy="47925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1">
            <a:extLst>
              <a:ext uri="{FF2B5EF4-FFF2-40B4-BE49-F238E27FC236}">
                <a16:creationId xmlns:a16="http://schemas.microsoft.com/office/drawing/2014/main" id="{56333397-08AA-1813-3966-DC9CFBFA3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816" y="2884713"/>
            <a:ext cx="1765671" cy="23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770</Words>
  <Application>Microsoft Office PowerPoint</Application>
  <PresentationFormat>Widescreen</PresentationFormat>
  <Paragraphs>62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Angsana New</vt:lpstr>
      <vt:lpstr>Aptos</vt:lpstr>
      <vt:lpstr>Arial</vt:lpstr>
      <vt:lpstr>Calibri</vt:lpstr>
      <vt:lpstr>Calibri Light</vt:lpstr>
      <vt:lpstr>DB Ozone X</vt:lpstr>
      <vt:lpstr>Office Theme</vt:lpstr>
      <vt:lpstr>PowerPoint Presentation</vt:lpstr>
      <vt:lpstr>PowerPoint Presentation</vt:lpstr>
      <vt:lpstr>PowerPoint Presentation</vt:lpstr>
      <vt:lpstr>ไลน์กลุ่มช่วยในงานฯ (วัฒนธรรมการสร้างภาพ)</vt:lpstr>
      <vt:lpstr> เฟสบุ๊กกลุ่ม ช่วยในงานฯ</vt:lpstr>
      <vt:lpstr>ภาพหรือ vdo ที่ได้ มาทำ km และ รายงานประจำเดือน,ปี</vt:lpstr>
      <vt:lpstr>รางวัลที่ได้รับ</vt:lpstr>
      <vt:lpstr>การใช้ Google form  ช่วยในงานฯ</vt:lpstr>
      <vt:lpstr>การใช้ Google form  ช่วยในงานฯ</vt:lpstr>
      <vt:lpstr>การใช้ Google form  ช่วยในงานฯ</vt:lpstr>
      <vt:lpstr>PowerPoint Presentation</vt:lpstr>
      <vt:lpstr>PowerPoint Presentation</vt:lpstr>
      <vt:lpstr>เว็บงานธุรการ OCS เว็บรวมบริการต่าง ๆ ของงานธุรการ ผลการดำเนินงาน ระบบส่วนกลางที่เกี่ยวข้อง คู่มือความรู้ที่เกี่ยวข้อง เพื่อให้ค้นหาใช้งานได้ง่าย สะดวก รวดเร็ว</vt:lpstr>
      <vt:lpstr>เว็บ Dashboard งานธุรการ เว็บแสดงสถิติรวมของงาน</vt:lpstr>
      <vt:lpstr>ระบบสารบรรณอิเล็กทรอนิกส์</vt:lpstr>
      <vt:lpstr>ระบบบริการขอใช้ รถยนต์ออนไลน์</vt:lpstr>
      <vt:lpstr>ระบบแจ้งซ่อม</vt:lpstr>
      <vt:lpstr>เว็บรายงานการลงปฏิบัติงาน ของแม่บ้าน และ รปภ.</vt:lpstr>
      <vt:lpstr>ระบบบริการ จัดการที่จอดรถยนต์</vt:lpstr>
      <vt:lpstr>ระบบรายงาน การปฏิบัติงาน OT</vt:lpstr>
      <vt:lpstr>ระบบการจัดการ ข้อมูลอาคาร</vt:lpstr>
      <vt:lpstr>ระบบตารางการใช้ห้อง นอกเหนือจากงานห้อง</vt:lpstr>
      <vt:lpstr>เว็บการจัดการความรู้ KM งานธุรการ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Pichaya</dc:creator>
  <cp:lastModifiedBy>Ampai JANGBOON</cp:lastModifiedBy>
  <cp:revision>49</cp:revision>
  <dcterms:created xsi:type="dcterms:W3CDTF">2025-11-08T05:34:48Z</dcterms:created>
  <dcterms:modified xsi:type="dcterms:W3CDTF">2025-11-20T02:38:58Z</dcterms:modified>
</cp:coreProperties>
</file>